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5DF9"/>
    <a:srgbClr val="21FFCF"/>
    <a:srgbClr val="FFFFFF"/>
    <a:srgbClr val="148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BE295E-D9A6-4708-BD4F-9A39A9DE92FA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D230544-9151-4855-88FB-929FEB88961D}">
      <dgm:prSet phldrT="[Texte]" custT="1"/>
      <dgm:spPr>
        <a:solidFill>
          <a:srgbClr val="175DF9">
            <a:alpha val="50000"/>
          </a:srgbClr>
        </a:solidFill>
      </dgm:spPr>
      <dgm:t>
        <a:bodyPr/>
        <a:lstStyle/>
        <a:p>
          <a:r>
            <a:rPr lang="fr-FR" sz="2000" dirty="0">
              <a:latin typeface="Merriweather" panose="00000500000000000000" pitchFamily="2" charset="0"/>
            </a:rPr>
            <a:t>Dyslexie</a:t>
          </a:r>
        </a:p>
      </dgm:t>
    </dgm:pt>
    <dgm:pt modelId="{F0E36561-4E0C-42E1-B128-D31CE42A96BE}" type="parTrans" cxnId="{A8CAC272-47A6-4455-AFDF-C7AD5160F742}">
      <dgm:prSet/>
      <dgm:spPr/>
      <dgm:t>
        <a:bodyPr/>
        <a:lstStyle/>
        <a:p>
          <a:endParaRPr lang="fr-FR"/>
        </a:p>
      </dgm:t>
    </dgm:pt>
    <dgm:pt modelId="{6C5D281A-A5B0-483B-AF33-4D636B9B4B6A}" type="sibTrans" cxnId="{A8CAC272-47A6-4455-AFDF-C7AD5160F742}">
      <dgm:prSet/>
      <dgm:spPr/>
      <dgm:t>
        <a:bodyPr/>
        <a:lstStyle/>
        <a:p>
          <a:endParaRPr lang="fr-FR"/>
        </a:p>
      </dgm:t>
    </dgm:pt>
    <dgm:pt modelId="{053B13FA-763A-4BFB-AA8A-A20D60861414}">
      <dgm:prSet phldrT="[Texte]" custT="1"/>
      <dgm:spPr>
        <a:solidFill>
          <a:srgbClr val="175DF9">
            <a:alpha val="50000"/>
          </a:srgbClr>
        </a:solidFill>
      </dgm:spPr>
      <dgm:t>
        <a:bodyPr/>
        <a:lstStyle/>
        <a:p>
          <a:r>
            <a:rPr lang="fr-FR" sz="1200" dirty="0">
              <a:latin typeface="Merriweather" panose="00000500000000000000" pitchFamily="2" charset="0"/>
            </a:rPr>
            <a:t>Trouble de l’attention / hyperactivité</a:t>
          </a:r>
        </a:p>
      </dgm:t>
    </dgm:pt>
    <dgm:pt modelId="{86AC6CE2-AB96-4911-A7CB-2147102F2B11}" type="parTrans" cxnId="{9D52DA22-3A79-4B7D-A7B0-4C00021488B4}">
      <dgm:prSet/>
      <dgm:spPr/>
      <dgm:t>
        <a:bodyPr/>
        <a:lstStyle/>
        <a:p>
          <a:endParaRPr lang="fr-FR"/>
        </a:p>
      </dgm:t>
    </dgm:pt>
    <dgm:pt modelId="{745708AF-E5E0-4007-9938-AB963B05768A}" type="sibTrans" cxnId="{9D52DA22-3A79-4B7D-A7B0-4C00021488B4}">
      <dgm:prSet/>
      <dgm:spPr/>
      <dgm:t>
        <a:bodyPr/>
        <a:lstStyle/>
        <a:p>
          <a:endParaRPr lang="fr-FR"/>
        </a:p>
      </dgm:t>
    </dgm:pt>
    <dgm:pt modelId="{1C5FCB2D-8D8D-432D-A269-13E6BB05AACE}">
      <dgm:prSet phldrT="[Texte]" custT="1"/>
      <dgm:spPr>
        <a:solidFill>
          <a:srgbClr val="175DF9">
            <a:alpha val="50000"/>
          </a:srgbClr>
        </a:solidFill>
      </dgm:spPr>
      <dgm:t>
        <a:bodyPr/>
        <a:lstStyle/>
        <a:p>
          <a:r>
            <a:rPr lang="fr-FR" sz="1200" dirty="0">
              <a:latin typeface="Merriweather" panose="00000500000000000000" pitchFamily="2" charset="0"/>
            </a:rPr>
            <a:t>TDL (anciennement dysphasie)</a:t>
          </a:r>
        </a:p>
      </dgm:t>
    </dgm:pt>
    <dgm:pt modelId="{66296BD3-9A85-4D6F-8781-C1132E978BB7}" type="parTrans" cxnId="{7F8C2BC4-91D5-4F52-BFF3-12DBE0A174A1}">
      <dgm:prSet/>
      <dgm:spPr/>
      <dgm:t>
        <a:bodyPr/>
        <a:lstStyle/>
        <a:p>
          <a:endParaRPr lang="fr-FR"/>
        </a:p>
      </dgm:t>
    </dgm:pt>
    <dgm:pt modelId="{0EC60AD0-2122-4A06-ACE9-9F49C77D46F8}" type="sibTrans" cxnId="{7F8C2BC4-91D5-4F52-BFF3-12DBE0A174A1}">
      <dgm:prSet/>
      <dgm:spPr/>
      <dgm:t>
        <a:bodyPr/>
        <a:lstStyle/>
        <a:p>
          <a:endParaRPr lang="fr-FR"/>
        </a:p>
      </dgm:t>
    </dgm:pt>
    <dgm:pt modelId="{DDE50F30-95DE-4D6C-A2A0-B9CAF8822101}">
      <dgm:prSet phldrT="[Texte]" custT="1"/>
      <dgm:spPr>
        <a:solidFill>
          <a:srgbClr val="175DF9">
            <a:alpha val="50000"/>
          </a:srgbClr>
        </a:solidFill>
      </dgm:spPr>
      <dgm:t>
        <a:bodyPr/>
        <a:lstStyle/>
        <a:p>
          <a:pPr algn="ctr"/>
          <a:r>
            <a:rPr lang="fr-FR" sz="1600" dirty="0">
              <a:latin typeface="Merriweather" panose="00000500000000000000" pitchFamily="2" charset="0"/>
            </a:rPr>
            <a:t>Dyspraxie</a:t>
          </a:r>
        </a:p>
      </dgm:t>
    </dgm:pt>
    <dgm:pt modelId="{7E8EFFB6-85B0-42F7-8641-C2CA144815B1}" type="parTrans" cxnId="{FA01F1BC-B7FE-4A0E-8778-04603265FB77}">
      <dgm:prSet/>
      <dgm:spPr/>
      <dgm:t>
        <a:bodyPr/>
        <a:lstStyle/>
        <a:p>
          <a:endParaRPr lang="fr-FR"/>
        </a:p>
      </dgm:t>
    </dgm:pt>
    <dgm:pt modelId="{54653905-E25A-479D-A838-0ED1D5B7F4F0}" type="sibTrans" cxnId="{FA01F1BC-B7FE-4A0E-8778-04603265FB77}">
      <dgm:prSet/>
      <dgm:spPr/>
      <dgm:t>
        <a:bodyPr/>
        <a:lstStyle/>
        <a:p>
          <a:endParaRPr lang="fr-FR"/>
        </a:p>
      </dgm:t>
    </dgm:pt>
    <dgm:pt modelId="{6F72C3AB-1656-4ABE-80C0-A4C51EFC0DD1}" type="pres">
      <dgm:prSet presAssocID="{F5BE295E-D9A6-4708-BD4F-9A39A9DE92FA}" presName="compositeShape" presStyleCnt="0">
        <dgm:presLayoutVars>
          <dgm:chMax val="7"/>
          <dgm:dir/>
          <dgm:resizeHandles val="exact"/>
        </dgm:presLayoutVars>
      </dgm:prSet>
      <dgm:spPr/>
    </dgm:pt>
    <dgm:pt modelId="{C3D8CEB0-C52B-4D4F-A5A9-5A9773E2D5EE}" type="pres">
      <dgm:prSet presAssocID="{CD230544-9151-4855-88FB-929FEB88961D}" presName="circ1" presStyleLbl="vennNode1" presStyleIdx="0" presStyleCnt="4"/>
      <dgm:spPr/>
    </dgm:pt>
    <dgm:pt modelId="{872A4F1A-CDB0-47F7-890E-EAA07F5FBE74}" type="pres">
      <dgm:prSet presAssocID="{CD230544-9151-4855-88FB-929FEB88961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EFE8B18-C8A4-485F-8636-4ECD4E228121}" type="pres">
      <dgm:prSet presAssocID="{053B13FA-763A-4BFB-AA8A-A20D60861414}" presName="circ2" presStyleLbl="vennNode1" presStyleIdx="1" presStyleCnt="4" custLinFactNeighborX="27501" custLinFactNeighborY="-42137"/>
      <dgm:spPr/>
    </dgm:pt>
    <dgm:pt modelId="{59C7D7B8-B17D-42C8-B28F-EE16C3BD2524}" type="pres">
      <dgm:prSet presAssocID="{053B13FA-763A-4BFB-AA8A-A20D6086141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8F6F14D5-470B-49D1-B7DB-A551151D2980}" type="pres">
      <dgm:prSet presAssocID="{1C5FCB2D-8D8D-432D-A269-13E6BB05AACE}" presName="circ3" presStyleLbl="vennNode1" presStyleIdx="2" presStyleCnt="4" custLinFactNeighborY="-16069"/>
      <dgm:spPr/>
    </dgm:pt>
    <dgm:pt modelId="{61D0A61F-CCD2-431C-9F1D-C0DAF595F8AA}" type="pres">
      <dgm:prSet presAssocID="{1C5FCB2D-8D8D-432D-A269-13E6BB05AAC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9CE3102-6220-4BAB-8423-2BF145848ECF}" type="pres">
      <dgm:prSet presAssocID="{DDE50F30-95DE-4D6C-A2A0-B9CAF8822101}" presName="circ4" presStyleLbl="vennNode1" presStyleIdx="3" presStyleCnt="4" custLinFactNeighborX="-26168" custLinFactNeighborY="-43373"/>
      <dgm:spPr/>
    </dgm:pt>
    <dgm:pt modelId="{43E6CFB8-B39D-4378-8EC9-129DEA421804}" type="pres">
      <dgm:prSet presAssocID="{DDE50F30-95DE-4D6C-A2A0-B9CAF8822101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F712AE16-88E8-4861-A667-3425306F89F8}" type="presOf" srcId="{1C5FCB2D-8D8D-432D-A269-13E6BB05AACE}" destId="{61D0A61F-CCD2-431C-9F1D-C0DAF595F8AA}" srcOrd="1" destOrd="0" presId="urn:microsoft.com/office/officeart/2005/8/layout/venn1"/>
    <dgm:cxn modelId="{B3A7FA16-5012-4269-A16E-497302774953}" type="presOf" srcId="{053B13FA-763A-4BFB-AA8A-A20D60861414}" destId="{59C7D7B8-B17D-42C8-B28F-EE16C3BD2524}" srcOrd="1" destOrd="0" presId="urn:microsoft.com/office/officeart/2005/8/layout/venn1"/>
    <dgm:cxn modelId="{27CA7E19-2C66-4934-B089-157BFB52AF58}" type="presOf" srcId="{053B13FA-763A-4BFB-AA8A-A20D60861414}" destId="{EEFE8B18-C8A4-485F-8636-4ECD4E228121}" srcOrd="0" destOrd="0" presId="urn:microsoft.com/office/officeart/2005/8/layout/venn1"/>
    <dgm:cxn modelId="{992B0420-F19F-47E5-8128-C7E45364239E}" type="presOf" srcId="{CD230544-9151-4855-88FB-929FEB88961D}" destId="{C3D8CEB0-C52B-4D4F-A5A9-5A9773E2D5EE}" srcOrd="0" destOrd="0" presId="urn:microsoft.com/office/officeart/2005/8/layout/venn1"/>
    <dgm:cxn modelId="{9D52DA22-3A79-4B7D-A7B0-4C00021488B4}" srcId="{F5BE295E-D9A6-4708-BD4F-9A39A9DE92FA}" destId="{053B13FA-763A-4BFB-AA8A-A20D60861414}" srcOrd="1" destOrd="0" parTransId="{86AC6CE2-AB96-4911-A7CB-2147102F2B11}" sibTransId="{745708AF-E5E0-4007-9938-AB963B05768A}"/>
    <dgm:cxn modelId="{A2A88524-C0DE-4600-B10D-50DB381D11DD}" type="presOf" srcId="{CD230544-9151-4855-88FB-929FEB88961D}" destId="{872A4F1A-CDB0-47F7-890E-EAA07F5FBE74}" srcOrd="1" destOrd="0" presId="urn:microsoft.com/office/officeart/2005/8/layout/venn1"/>
    <dgm:cxn modelId="{4C204C2B-0BC0-466C-9A2E-99AFF74683B3}" type="presOf" srcId="{DDE50F30-95DE-4D6C-A2A0-B9CAF8822101}" destId="{43E6CFB8-B39D-4378-8EC9-129DEA421804}" srcOrd="1" destOrd="0" presId="urn:microsoft.com/office/officeart/2005/8/layout/venn1"/>
    <dgm:cxn modelId="{A8CAC272-47A6-4455-AFDF-C7AD5160F742}" srcId="{F5BE295E-D9A6-4708-BD4F-9A39A9DE92FA}" destId="{CD230544-9151-4855-88FB-929FEB88961D}" srcOrd="0" destOrd="0" parTransId="{F0E36561-4E0C-42E1-B128-D31CE42A96BE}" sibTransId="{6C5D281A-A5B0-483B-AF33-4D636B9B4B6A}"/>
    <dgm:cxn modelId="{59D88683-6D31-4338-8373-31A06F4F9601}" type="presOf" srcId="{DDE50F30-95DE-4D6C-A2A0-B9CAF8822101}" destId="{99CE3102-6220-4BAB-8423-2BF145848ECF}" srcOrd="0" destOrd="0" presId="urn:microsoft.com/office/officeart/2005/8/layout/venn1"/>
    <dgm:cxn modelId="{A1020294-6567-4E78-B84B-27150512897A}" type="presOf" srcId="{1C5FCB2D-8D8D-432D-A269-13E6BB05AACE}" destId="{8F6F14D5-470B-49D1-B7DB-A551151D2980}" srcOrd="0" destOrd="0" presId="urn:microsoft.com/office/officeart/2005/8/layout/venn1"/>
    <dgm:cxn modelId="{FC2424AD-040C-4149-A3E8-88099292EF82}" type="presOf" srcId="{F5BE295E-D9A6-4708-BD4F-9A39A9DE92FA}" destId="{6F72C3AB-1656-4ABE-80C0-A4C51EFC0DD1}" srcOrd="0" destOrd="0" presId="urn:microsoft.com/office/officeart/2005/8/layout/venn1"/>
    <dgm:cxn modelId="{FA01F1BC-B7FE-4A0E-8778-04603265FB77}" srcId="{F5BE295E-D9A6-4708-BD4F-9A39A9DE92FA}" destId="{DDE50F30-95DE-4D6C-A2A0-B9CAF8822101}" srcOrd="3" destOrd="0" parTransId="{7E8EFFB6-85B0-42F7-8641-C2CA144815B1}" sibTransId="{54653905-E25A-479D-A838-0ED1D5B7F4F0}"/>
    <dgm:cxn modelId="{7F8C2BC4-91D5-4F52-BFF3-12DBE0A174A1}" srcId="{F5BE295E-D9A6-4708-BD4F-9A39A9DE92FA}" destId="{1C5FCB2D-8D8D-432D-A269-13E6BB05AACE}" srcOrd="2" destOrd="0" parTransId="{66296BD3-9A85-4D6F-8781-C1132E978BB7}" sibTransId="{0EC60AD0-2122-4A06-ACE9-9F49C77D46F8}"/>
    <dgm:cxn modelId="{B7B14463-57BB-474E-B38E-39C4A8A546EA}" type="presParOf" srcId="{6F72C3AB-1656-4ABE-80C0-A4C51EFC0DD1}" destId="{C3D8CEB0-C52B-4D4F-A5A9-5A9773E2D5EE}" srcOrd="0" destOrd="0" presId="urn:microsoft.com/office/officeart/2005/8/layout/venn1"/>
    <dgm:cxn modelId="{8C88ADA4-43A5-49AF-947A-028A1C5733F2}" type="presParOf" srcId="{6F72C3AB-1656-4ABE-80C0-A4C51EFC0DD1}" destId="{872A4F1A-CDB0-47F7-890E-EAA07F5FBE74}" srcOrd="1" destOrd="0" presId="urn:microsoft.com/office/officeart/2005/8/layout/venn1"/>
    <dgm:cxn modelId="{7AFB243F-108F-4704-A5ED-4598AD0BE434}" type="presParOf" srcId="{6F72C3AB-1656-4ABE-80C0-A4C51EFC0DD1}" destId="{EEFE8B18-C8A4-485F-8636-4ECD4E228121}" srcOrd="2" destOrd="0" presId="urn:microsoft.com/office/officeart/2005/8/layout/venn1"/>
    <dgm:cxn modelId="{D57DD0A9-E602-441F-8A59-E58C2F6F2BCF}" type="presParOf" srcId="{6F72C3AB-1656-4ABE-80C0-A4C51EFC0DD1}" destId="{59C7D7B8-B17D-42C8-B28F-EE16C3BD2524}" srcOrd="3" destOrd="0" presId="urn:microsoft.com/office/officeart/2005/8/layout/venn1"/>
    <dgm:cxn modelId="{ECEC6BC3-2370-488D-8E5C-A207CDF40FBD}" type="presParOf" srcId="{6F72C3AB-1656-4ABE-80C0-A4C51EFC0DD1}" destId="{8F6F14D5-470B-49D1-B7DB-A551151D2980}" srcOrd="4" destOrd="0" presId="urn:microsoft.com/office/officeart/2005/8/layout/venn1"/>
    <dgm:cxn modelId="{0A839D89-41E2-4AA7-8F11-06149E9095DE}" type="presParOf" srcId="{6F72C3AB-1656-4ABE-80C0-A4C51EFC0DD1}" destId="{61D0A61F-CCD2-431C-9F1D-C0DAF595F8AA}" srcOrd="5" destOrd="0" presId="urn:microsoft.com/office/officeart/2005/8/layout/venn1"/>
    <dgm:cxn modelId="{3D44A280-E8E6-48FC-B764-AD9A40F7B31D}" type="presParOf" srcId="{6F72C3AB-1656-4ABE-80C0-A4C51EFC0DD1}" destId="{99CE3102-6220-4BAB-8423-2BF145848ECF}" srcOrd="6" destOrd="0" presId="urn:microsoft.com/office/officeart/2005/8/layout/venn1"/>
    <dgm:cxn modelId="{F8DCD607-A81E-409D-B34A-CF15255AE524}" type="presParOf" srcId="{6F72C3AB-1656-4ABE-80C0-A4C51EFC0DD1}" destId="{43E6CFB8-B39D-4378-8EC9-129DEA421804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8CEB0-C52B-4D4F-A5A9-5A9773E2D5EE}">
      <dsp:nvSpPr>
        <dsp:cNvPr id="0" name=""/>
        <dsp:cNvSpPr/>
      </dsp:nvSpPr>
      <dsp:spPr>
        <a:xfrm>
          <a:off x="2655146" y="54186"/>
          <a:ext cx="2817706" cy="2817706"/>
        </a:xfrm>
        <a:prstGeom prst="ellipse">
          <a:avLst/>
        </a:prstGeom>
        <a:solidFill>
          <a:srgbClr val="175DF9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latin typeface="Merriweather" panose="00000500000000000000" pitchFamily="2" charset="0"/>
            </a:rPr>
            <a:t>Dyslexie</a:t>
          </a:r>
        </a:p>
      </dsp:txBody>
      <dsp:txXfrm>
        <a:off x="2980266" y="433493"/>
        <a:ext cx="2167466" cy="894080"/>
      </dsp:txXfrm>
    </dsp:sp>
    <dsp:sp modelId="{EEFE8B18-C8A4-485F-8636-4ECD4E228121}">
      <dsp:nvSpPr>
        <dsp:cNvPr id="0" name=""/>
        <dsp:cNvSpPr/>
      </dsp:nvSpPr>
      <dsp:spPr>
        <a:xfrm>
          <a:off x="4676337" y="113182"/>
          <a:ext cx="2817706" cy="2817706"/>
        </a:xfrm>
        <a:prstGeom prst="ellipse">
          <a:avLst/>
        </a:prstGeom>
        <a:solidFill>
          <a:srgbClr val="175DF9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latin typeface="Merriweather" panose="00000500000000000000" pitchFamily="2" charset="0"/>
            </a:rPr>
            <a:t>Trouble de l’attention / hyperactivité</a:t>
          </a:r>
        </a:p>
      </dsp:txBody>
      <dsp:txXfrm>
        <a:off x="6193564" y="438302"/>
        <a:ext cx="1083733" cy="2167466"/>
      </dsp:txXfrm>
    </dsp:sp>
    <dsp:sp modelId="{8F6F14D5-470B-49D1-B7DB-A551151D2980}">
      <dsp:nvSpPr>
        <dsp:cNvPr id="0" name=""/>
        <dsp:cNvSpPr/>
      </dsp:nvSpPr>
      <dsp:spPr>
        <a:xfrm>
          <a:off x="2655146" y="2093996"/>
          <a:ext cx="2817706" cy="2817706"/>
        </a:xfrm>
        <a:prstGeom prst="ellipse">
          <a:avLst/>
        </a:prstGeom>
        <a:solidFill>
          <a:srgbClr val="175DF9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latin typeface="Merriweather" panose="00000500000000000000" pitchFamily="2" charset="0"/>
            </a:rPr>
            <a:t>TDL (anciennement dysphasie)</a:t>
          </a:r>
        </a:p>
      </dsp:txBody>
      <dsp:txXfrm>
        <a:off x="2980266" y="3638316"/>
        <a:ext cx="2167466" cy="894080"/>
      </dsp:txXfrm>
    </dsp:sp>
    <dsp:sp modelId="{99CE3102-6220-4BAB-8423-2BF145848ECF}">
      <dsp:nvSpPr>
        <dsp:cNvPr id="0" name=""/>
        <dsp:cNvSpPr/>
      </dsp:nvSpPr>
      <dsp:spPr>
        <a:xfrm>
          <a:off x="671515" y="78356"/>
          <a:ext cx="2817706" cy="2817706"/>
        </a:xfrm>
        <a:prstGeom prst="ellipse">
          <a:avLst/>
        </a:prstGeom>
        <a:solidFill>
          <a:srgbClr val="175DF9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latin typeface="Merriweather" panose="00000500000000000000" pitchFamily="2" charset="0"/>
            </a:rPr>
            <a:t>Dyspraxie</a:t>
          </a:r>
        </a:p>
      </dsp:txBody>
      <dsp:txXfrm>
        <a:off x="888262" y="403476"/>
        <a:ext cx="1083733" cy="21674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A9DC09-B46C-56E3-2999-700BAD2F8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356C63-0512-B53E-BA5E-08133D02D9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C341A3-2128-4C44-29AA-12CC582BD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79AA-D535-488F-8613-DB82A0CBC2C8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E9A8CA-4233-5E5E-E9C7-2B25E69FE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C31C46-8E91-EF91-0D46-CDFEEE869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BB64E-7949-4790-89EA-034EB323F2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245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20EFF9-6CDD-A84B-2F02-52C71C868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F4618B1-569E-B25E-1AA5-49ECC807C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966498-0658-9CAE-3488-C2849E8F7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79AA-D535-488F-8613-DB82A0CBC2C8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BB700D-03CC-E6F8-1999-E5B2468DC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214C6B-2BF7-5212-41FD-936DD01F9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BB64E-7949-4790-89EA-034EB323F2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6240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1183F60-F665-7DA7-F3EF-8CA2CA387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4EE8F16-4C13-5C86-2D24-23A11CBEC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EA8A25-FC16-BF10-FAE1-AF356047C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79AA-D535-488F-8613-DB82A0CBC2C8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5A23F1-CA30-14A1-1E71-05B03F866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15C9BD-F7BE-EC54-9FB8-1261474CA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BB64E-7949-4790-89EA-034EB323F2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157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052210-4A6B-F31C-88CA-6FC1EE92C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5088E4-16D0-1CA3-E72D-3A31CE4DB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47C315-1D2C-1223-F0BA-7A6D2D99C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79AA-D535-488F-8613-DB82A0CBC2C8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A06547-C0D6-2B90-EDA4-648FC71DF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0FE79C-8A37-C830-7866-1EB920371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BB64E-7949-4790-89EA-034EB323F2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30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689C6D-6258-134C-EFDE-A0CD30F3B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314096-28CA-B252-27EE-D1C051239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08F8C4-52FE-E986-A3A2-F3769A5A8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79AA-D535-488F-8613-DB82A0CBC2C8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798486-2CA8-014D-C0E0-80D07E255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558510-56C4-1652-F82A-229304009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BB64E-7949-4790-89EA-034EB323F2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1706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B3A260-40CE-E1B2-C730-2BC864388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6A5EEE-E19E-74C9-AFB6-3530545EB2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E5152E8-CB22-BA12-A4DF-CA62C42AB1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24BDD9-B44B-C696-8A48-F81CA0035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79AA-D535-488F-8613-DB82A0CBC2C8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33F959-54B0-6714-08FA-35F7AA967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2DD24D2-5F35-B9EA-2666-A5D7FAF02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BB64E-7949-4790-89EA-034EB323F2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845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D9A544-1463-2BAD-2865-2A7D0DC71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A0B9BB-F683-E266-932B-4F81705AA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0467CA4-A283-FE32-3551-40E711EE09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B8D9292-B13E-F0A9-9944-29AAA175B9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BE8FA8F-CD45-74B8-7BF7-4A764899DE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D344D04-D268-3AF5-C9D5-FC5DEBE94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79AA-D535-488F-8613-DB82A0CBC2C8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53D4EFD-D692-044E-B9F6-0FD90B359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18F0E38-5A21-9763-2DA7-3FB930D3F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BB64E-7949-4790-89EA-034EB323F2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2197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1E207E-154C-7F7F-9371-2ABEF39D9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96F2E0-62DA-0954-C04E-ED8623B81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79AA-D535-488F-8613-DB82A0CBC2C8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0179D81-C843-8F45-752B-2CA0A3FD5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597E4EC-0733-E26A-7FDC-AE6ED50E1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BB64E-7949-4790-89EA-034EB323F2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934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17C7991-1438-FD90-AACA-A1CE4BAE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79AA-D535-488F-8613-DB82A0CBC2C8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E07E086-A7E5-C2B4-6135-A31B56EAF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5F0EC05-6EDF-44C4-4696-2DD331099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BB64E-7949-4790-89EA-034EB323F2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403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74C099-021B-0DB4-9D68-C2F46C79F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F943C8-829A-A1FE-4589-F5481D254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149275F-D382-2152-8317-462612752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47433A-748B-D17D-2AAB-6024B6366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79AA-D535-488F-8613-DB82A0CBC2C8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D3C886C-5C47-2BEE-3CFB-3C35087A0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D013BAE-13C4-6338-B5F8-9E6E54509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BB64E-7949-4790-89EA-034EB323F2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131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C8D711-2376-D0DD-FB9F-2A63B1546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5CA2A69-BA6D-CF64-7204-48E7EE25AB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75BE246-77AF-7430-3DBB-70B7B2CD6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1CE5879-71DE-7F60-B841-878FC1066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79AA-D535-488F-8613-DB82A0CBC2C8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2EED07-436E-7ED8-CFAC-940F0C081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C90E20-BF12-1353-FB99-794DF1BB9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BB64E-7949-4790-89EA-034EB323F2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681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47734BF-49D0-F351-EA8F-C89E14931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E79E62-0F0C-56DF-6D3A-0364E04141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53FC70-DDC3-E36B-A823-450B834B28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B79AA-D535-488F-8613-DB82A0CBC2C8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A5805B-1A24-79E6-F45D-D2317CF8F9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35D58D-DF8D-34E5-5A4D-2CDE38D7F0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BB64E-7949-4790-89EA-034EB323F2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881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www.uqac.ca/~flabelle/psycholing/Langage01_fichiers/Langage01_fichiers/langage7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http://www.uqac.ca/~flabelle/psycholing/Langage01_fichiers/Langage01_fichiers/langage7.jpg">
            <a:extLst>
              <a:ext uri="{FF2B5EF4-FFF2-40B4-BE49-F238E27FC236}">
                <a16:creationId xmlns:a16="http://schemas.microsoft.com/office/drawing/2014/main" id="{D3EC774A-6579-D3CA-857B-0ED8BF37844A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86756"/>
            <a:ext cx="3541713" cy="288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 descr="http://www.uqac.ca/~flabelle/psycholing/Langage01_fichiers/Langage01_fichiers/langage7.jpg">
            <a:extLst>
              <a:ext uri="{FF2B5EF4-FFF2-40B4-BE49-F238E27FC236}">
                <a16:creationId xmlns:a16="http://schemas.microsoft.com/office/drawing/2014/main" id="{0CCB3A2B-5927-73ED-4F02-E091F5996DA0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68" y="2139156"/>
            <a:ext cx="3541713" cy="288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http://www.uqac.ca/~flabelle/psycholing/Langage01_fichiers/Langage01_fichiers/langage7.jpg">
            <a:extLst>
              <a:ext uri="{FF2B5EF4-FFF2-40B4-BE49-F238E27FC236}">
                <a16:creationId xmlns:a16="http://schemas.microsoft.com/office/drawing/2014/main" id="{AB5649F8-93A6-273F-A39F-26230DD87E3C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368" y="2291556"/>
            <a:ext cx="3541713" cy="288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3">
            <a:extLst>
              <a:ext uri="{FF2B5EF4-FFF2-40B4-BE49-F238E27FC236}">
                <a16:creationId xmlns:a16="http://schemas.microsoft.com/office/drawing/2014/main" id="{BC2A4053-8574-ACD5-A9B1-28983C0B5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1447" y="3229769"/>
            <a:ext cx="1079500" cy="1008062"/>
          </a:xfrm>
          <a:prstGeom prst="irregularSeal1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sp>
        <p:nvSpPr>
          <p:cNvPr id="7" name="AutoShape 10">
            <a:extLst>
              <a:ext uri="{FF2B5EF4-FFF2-40B4-BE49-F238E27FC236}">
                <a16:creationId xmlns:a16="http://schemas.microsoft.com/office/drawing/2014/main" id="{53CD5BBF-FE74-99D8-90E8-31AD1F03F8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553" y="3541776"/>
            <a:ext cx="649287" cy="288925"/>
          </a:xfrm>
          <a:prstGeom prst="curvedDownArrow">
            <a:avLst>
              <a:gd name="adj1" fmla="val 44945"/>
              <a:gd name="adj2" fmla="val 89890"/>
              <a:gd name="adj3" fmla="val 33333"/>
            </a:avLst>
          </a:prstGeom>
          <a:solidFill>
            <a:srgbClr val="175DF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1" lang="fr-FR" altLang="fr-FR" sz="1800">
              <a:solidFill>
                <a:srgbClr val="00B0F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C8E04E9A-CE59-09BA-24F8-429FF88E2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958" y="4818539"/>
            <a:ext cx="1945754" cy="509905"/>
          </a:xfrm>
          <a:prstGeom prst="rect">
            <a:avLst/>
          </a:prstGeom>
          <a:solidFill>
            <a:srgbClr val="175DF9"/>
          </a:solidFill>
          <a:ln>
            <a:noFill/>
          </a:ln>
          <a:effectLst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200" dirty="0">
                <a:solidFill>
                  <a:schemeClr val="bg1"/>
                </a:solidFill>
                <a:latin typeface="Merriweather" panose="00000500000000000000" pitchFamily="2" charset="0"/>
              </a:rPr>
              <a:t>Analyse auditive</a:t>
            </a:r>
          </a:p>
          <a:p>
            <a:pPr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200" dirty="0">
                <a:solidFill>
                  <a:schemeClr val="bg1"/>
                </a:solidFill>
                <a:latin typeface="Merriweather" panose="00000500000000000000" pitchFamily="2" charset="0"/>
              </a:rPr>
              <a:t>du signal acoustique</a:t>
            </a: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B7538C1C-04E2-8310-8B15-57CC731A3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1158" y="4818538"/>
            <a:ext cx="1628295" cy="509905"/>
          </a:xfrm>
          <a:prstGeom prst="rect">
            <a:avLst/>
          </a:prstGeom>
          <a:solidFill>
            <a:srgbClr val="175DF9"/>
          </a:solidFill>
          <a:ln>
            <a:noFill/>
          </a:ln>
          <a:effectLst/>
        </p:spPr>
        <p:txBody>
          <a:bodyPr wrap="none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200" b="1" dirty="0">
                <a:solidFill>
                  <a:schemeClr val="bg1"/>
                </a:solidFill>
                <a:latin typeface="Merriweather" panose="00000500000000000000" pitchFamily="2" charset="0"/>
              </a:rPr>
              <a:t>Traitement </a:t>
            </a:r>
            <a:r>
              <a:rPr lang="fr-CH" altLang="fr-FR" sz="1200" dirty="0">
                <a:solidFill>
                  <a:schemeClr val="bg1"/>
                </a:solidFill>
                <a:latin typeface="Merriweather" panose="00000500000000000000" pitchFamily="2" charset="0"/>
              </a:rPr>
              <a:t>en sons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200" dirty="0">
                <a:solidFill>
                  <a:schemeClr val="bg1"/>
                </a:solidFill>
                <a:latin typeface="Merriweather" panose="00000500000000000000" pitchFamily="2" charset="0"/>
              </a:rPr>
              <a:t> (Wernicke)</a:t>
            </a:r>
            <a:endParaRPr lang="fr-CH" altLang="fr-FR" sz="1200" b="1" i="1" dirty="0">
              <a:solidFill>
                <a:schemeClr val="bg1"/>
              </a:solidFill>
              <a:latin typeface="Merriweather" panose="00000500000000000000" pitchFamily="2" charset="0"/>
            </a:endParaRPr>
          </a:p>
        </p:txBody>
      </p:sp>
      <p:pic>
        <p:nvPicPr>
          <p:cNvPr id="10" name="Picture 17">
            <a:extLst>
              <a:ext uri="{FF2B5EF4-FFF2-40B4-BE49-F238E27FC236}">
                <a16:creationId xmlns:a16="http://schemas.microsoft.com/office/drawing/2014/main" id="{79511F80-FD72-BC71-23DE-8709C55DDD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04" y="5451952"/>
            <a:ext cx="1673225" cy="395287"/>
          </a:xfrm>
          <a:prstGeom prst="rect">
            <a:avLst/>
          </a:prstGeom>
          <a:noFill/>
          <a:ln w="57277">
            <a:solidFill>
              <a:srgbClr val="5B524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28C2EFA-7B47-C655-E5C1-2225E34A644C}"/>
              </a:ext>
            </a:extLst>
          </p:cNvPr>
          <p:cNvSpPr/>
          <p:nvPr/>
        </p:nvSpPr>
        <p:spPr>
          <a:xfrm>
            <a:off x="8001572" y="2414016"/>
            <a:ext cx="3612631" cy="3108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  <a:latin typeface="Merriweather" panose="00000500000000000000" pitchFamily="2" charset="0"/>
              </a:rPr>
              <a:t>Comprendre le principe alphabétique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0F70481-F10E-316E-EBED-1D704E6A6015}"/>
              </a:ext>
            </a:extLst>
          </p:cNvPr>
          <p:cNvSpPr txBox="1"/>
          <p:nvPr/>
        </p:nvSpPr>
        <p:spPr>
          <a:xfrm>
            <a:off x="7609131" y="2916936"/>
            <a:ext cx="44805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Merriweather" panose="00000500000000000000" pitchFamily="2" charset="0"/>
              </a:rPr>
              <a:t>Conditionne l’acquisition ultérieure de la lecture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EE2D23-8A53-B911-C62C-F91119EE6054}"/>
              </a:ext>
            </a:extLst>
          </p:cNvPr>
          <p:cNvSpPr/>
          <p:nvPr/>
        </p:nvSpPr>
        <p:spPr>
          <a:xfrm>
            <a:off x="8001572" y="3346704"/>
            <a:ext cx="3612631" cy="731520"/>
          </a:xfrm>
          <a:prstGeom prst="rect">
            <a:avLst/>
          </a:prstGeom>
          <a:solidFill>
            <a:srgbClr val="175D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Merriweather" panose="00000500000000000000" pitchFamily="2" charset="0"/>
              </a:rPr>
              <a:t>/l	a	k/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D8B49D-F85F-86F6-8F9F-47D92B0BD1E3}"/>
              </a:ext>
            </a:extLst>
          </p:cNvPr>
          <p:cNvSpPr/>
          <p:nvPr/>
        </p:nvSpPr>
        <p:spPr>
          <a:xfrm>
            <a:off x="8001571" y="4535793"/>
            <a:ext cx="3612631" cy="731520"/>
          </a:xfrm>
          <a:prstGeom prst="rect">
            <a:avLst/>
          </a:prstGeom>
          <a:solidFill>
            <a:srgbClr val="175D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Merriweather" panose="00000500000000000000" pitchFamily="2" charset="0"/>
              </a:rPr>
              <a:t>l	a	c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C9B90B61-781F-70BC-8428-605120C92B3C}"/>
              </a:ext>
            </a:extLst>
          </p:cNvPr>
          <p:cNvCxnSpPr/>
          <p:nvPr/>
        </p:nvCxnSpPr>
        <p:spPr>
          <a:xfrm>
            <a:off x="8907579" y="4115169"/>
            <a:ext cx="0" cy="411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22A77760-CDD7-A56D-09DC-7CACE7F1A717}"/>
              </a:ext>
            </a:extLst>
          </p:cNvPr>
          <p:cNvCxnSpPr/>
          <p:nvPr/>
        </p:nvCxnSpPr>
        <p:spPr>
          <a:xfrm>
            <a:off x="9807886" y="4115169"/>
            <a:ext cx="0" cy="411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CD8A976B-5B33-03A1-AA21-BAEF38F51B8D}"/>
              </a:ext>
            </a:extLst>
          </p:cNvPr>
          <p:cNvCxnSpPr/>
          <p:nvPr/>
        </p:nvCxnSpPr>
        <p:spPr>
          <a:xfrm>
            <a:off x="10730283" y="4104088"/>
            <a:ext cx="0" cy="411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D6A6F841-642B-4F8A-CCC8-FB4410539EDF}"/>
              </a:ext>
            </a:extLst>
          </p:cNvPr>
          <p:cNvSpPr/>
          <p:nvPr/>
        </p:nvSpPr>
        <p:spPr>
          <a:xfrm>
            <a:off x="8001571" y="5451952"/>
            <a:ext cx="1509512" cy="106772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Merriweather" panose="00000500000000000000" pitchFamily="2" charset="0"/>
              </a:rPr>
              <a:t>Apprendre les association lettres sons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302033D-5E1B-B2A3-660D-054C25E038BA}"/>
              </a:ext>
            </a:extLst>
          </p:cNvPr>
          <p:cNvSpPr/>
          <p:nvPr/>
        </p:nvSpPr>
        <p:spPr>
          <a:xfrm>
            <a:off x="9807886" y="5451952"/>
            <a:ext cx="1806316" cy="106772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Merriweather" panose="00000500000000000000" pitchFamily="2" charset="0"/>
              </a:rPr>
              <a:t>Lire les mots en convertissant les lettres en sons = médiation phonologique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0B11759-3D28-CA73-00A3-6A529EDA9341}"/>
              </a:ext>
            </a:extLst>
          </p:cNvPr>
          <p:cNvSpPr/>
          <p:nvPr/>
        </p:nvSpPr>
        <p:spPr>
          <a:xfrm>
            <a:off x="6013153" y="4535793"/>
            <a:ext cx="1618649" cy="13649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Merriweather" panose="00000500000000000000" pitchFamily="2" charset="0"/>
              </a:rPr>
              <a:t>Un mot parlé est composé d’unités élémentaires : les sons ou phonèmes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89C099FD-DBAC-8128-D8A4-10983E447A9E}"/>
              </a:ext>
            </a:extLst>
          </p:cNvPr>
          <p:cNvSpPr/>
          <p:nvPr/>
        </p:nvSpPr>
        <p:spPr>
          <a:xfrm>
            <a:off x="5974441" y="3200770"/>
            <a:ext cx="1657361" cy="950975"/>
          </a:xfrm>
          <a:prstGeom prst="ellipse">
            <a:avLst/>
          </a:prstGeom>
          <a:solidFill>
            <a:srgbClr val="21FFC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Merriweather" panose="00000500000000000000" pitchFamily="2" charset="0"/>
              </a:rPr>
              <a:t>La conscience phonémique</a:t>
            </a: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E8549996-CDFE-58BA-A34E-52310FA35A86}"/>
              </a:ext>
            </a:extLst>
          </p:cNvPr>
          <p:cNvCxnSpPr/>
          <p:nvPr/>
        </p:nvCxnSpPr>
        <p:spPr>
          <a:xfrm>
            <a:off x="7640511" y="3703756"/>
            <a:ext cx="3697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77F0300E-F730-31F5-C756-FEB15B7763EA}"/>
              </a:ext>
            </a:extLst>
          </p:cNvPr>
          <p:cNvSpPr txBox="1"/>
          <p:nvPr/>
        </p:nvSpPr>
        <p:spPr>
          <a:xfrm>
            <a:off x="1915886" y="470263"/>
            <a:ext cx="93586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Merriweather" panose="00000500000000000000" pitchFamily="2" charset="0"/>
              </a:rPr>
              <a:t>Question 1 et 2 : Déficits auditifs et phonologiques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FFF6177-69AB-4810-D8F5-93472F5D86C5}"/>
              </a:ext>
            </a:extLst>
          </p:cNvPr>
          <p:cNvSpPr txBox="1"/>
          <p:nvPr/>
        </p:nvSpPr>
        <p:spPr>
          <a:xfrm>
            <a:off x="4225281" y="1140823"/>
            <a:ext cx="4274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Merriweather" panose="00000500000000000000" pitchFamily="2" charset="0"/>
              </a:rPr>
              <a:t>Hypothèse auditive et phonologique</a:t>
            </a:r>
          </a:p>
        </p:txBody>
      </p:sp>
    </p:spTree>
    <p:extLst>
      <p:ext uri="{BB962C8B-B14F-4D97-AF65-F5344CB8AC3E}">
        <p14:creationId xmlns:p14="http://schemas.microsoft.com/office/powerpoint/2010/main" val="3429155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1E6E6142-31E9-B7E0-378E-E5DECF5354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715502"/>
              </p:ext>
            </p:extLst>
          </p:nvPr>
        </p:nvGraphicFramePr>
        <p:xfrm>
          <a:off x="2032000" y="1416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8826F99-6E62-587C-AD6B-77A6B8E74FC7}"/>
              </a:ext>
            </a:extLst>
          </p:cNvPr>
          <p:cNvSpPr/>
          <p:nvPr/>
        </p:nvSpPr>
        <p:spPr>
          <a:xfrm>
            <a:off x="6940732" y="2660472"/>
            <a:ext cx="1323702" cy="322217"/>
          </a:xfrm>
          <a:prstGeom prst="rect">
            <a:avLst/>
          </a:prstGeom>
          <a:solidFill>
            <a:srgbClr val="21FFC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20 à 40%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2931CB-2355-360A-A5A0-DB066B7703A8}"/>
              </a:ext>
            </a:extLst>
          </p:cNvPr>
          <p:cNvSpPr/>
          <p:nvPr/>
        </p:nvSpPr>
        <p:spPr>
          <a:xfrm>
            <a:off x="4021910" y="2660472"/>
            <a:ext cx="1323702" cy="322217"/>
          </a:xfrm>
          <a:prstGeom prst="rect">
            <a:avLst/>
          </a:prstGeom>
          <a:solidFill>
            <a:srgbClr val="21FFC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25 à 40%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90232F-2F98-C7E2-6CCD-7CDE62801637}"/>
              </a:ext>
            </a:extLst>
          </p:cNvPr>
          <p:cNvSpPr/>
          <p:nvPr/>
        </p:nvSpPr>
        <p:spPr>
          <a:xfrm>
            <a:off x="5434149" y="3803469"/>
            <a:ext cx="1323702" cy="322217"/>
          </a:xfrm>
          <a:prstGeom prst="rect">
            <a:avLst/>
          </a:prstGeom>
          <a:solidFill>
            <a:srgbClr val="21FFC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20 à 40%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94174B-C3F4-447B-5C12-4BD87237E6BA}"/>
              </a:ext>
            </a:extLst>
          </p:cNvPr>
          <p:cNvSpPr txBox="1"/>
          <p:nvPr/>
        </p:nvSpPr>
        <p:spPr>
          <a:xfrm>
            <a:off x="670560" y="217714"/>
            <a:ext cx="11199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Merriweather" panose="00000500000000000000" pitchFamily="2" charset="0"/>
              </a:rPr>
              <a:t>Question 5 et 6 : La comorbidité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775611B-0A81-1F08-4E89-CB931C6B987E}"/>
              </a:ext>
            </a:extLst>
          </p:cNvPr>
          <p:cNvSpPr txBox="1"/>
          <p:nvPr/>
        </p:nvSpPr>
        <p:spPr>
          <a:xfrm>
            <a:off x="1489166" y="769935"/>
            <a:ext cx="10128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Merriweather" panose="00000500000000000000" pitchFamily="2" charset="0"/>
              </a:rPr>
              <a:t>Comorbidité fréquente : 40% des enfants diagnostiqués dyslexiques (Moll et al. 2020). </a:t>
            </a:r>
          </a:p>
        </p:txBody>
      </p:sp>
    </p:spTree>
    <p:extLst>
      <p:ext uri="{BB962C8B-B14F-4D97-AF65-F5344CB8AC3E}">
        <p14:creationId xmlns:p14="http://schemas.microsoft.com/office/powerpoint/2010/main" val="39625014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Grand écran</PresentationFormat>
  <Paragraphs>23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Merriweather</vt:lpstr>
      <vt:lpstr>Times New Roman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Audrey FEBVREL</dc:creator>
  <cp:lastModifiedBy>Audrey FEBVREL</cp:lastModifiedBy>
  <cp:revision>4</cp:revision>
  <dcterms:created xsi:type="dcterms:W3CDTF">2022-09-05T15:41:08Z</dcterms:created>
  <dcterms:modified xsi:type="dcterms:W3CDTF">2022-09-06T09:01:33Z</dcterms:modified>
</cp:coreProperties>
</file>